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85" r:id="rId2"/>
    <p:sldId id="283" r:id="rId3"/>
    <p:sldId id="259" r:id="rId4"/>
    <p:sldId id="279" r:id="rId5"/>
    <p:sldId id="280" r:id="rId6"/>
    <p:sldId id="282" r:id="rId7"/>
    <p:sldId id="276" r:id="rId8"/>
    <p:sldId id="277" r:id="rId9"/>
    <p:sldId id="278" r:id="rId10"/>
    <p:sldId id="281" r:id="rId11"/>
    <p:sldId id="284" r:id="rId12"/>
    <p:sldId id="261" r:id="rId13"/>
    <p:sldId id="265" r:id="rId14"/>
    <p:sldId id="266" r:id="rId15"/>
    <p:sldId id="263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4" autoAdjust="0"/>
    <p:restoredTop sz="94660"/>
  </p:normalViewPr>
  <p:slideViewPr>
    <p:cSldViewPr>
      <p:cViewPr varScale="1">
        <p:scale>
          <a:sx n="85" d="100"/>
          <a:sy n="85" d="100"/>
        </p:scale>
        <p:origin x="3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91807467658421"/>
          <c:y val="5.7735183059221144E-2"/>
          <c:w val="0.78935377854191058"/>
          <c:h val="0.64959560839954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COLONIA DE FERIAS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PREFERENCIA CATEG HOSPEDAGEM</c:v>
                </c:pt>
                <c:pt idx="1">
                  <c:v>% FREQUENCIA PUBLICO FAMILIA</c:v>
                </c:pt>
                <c:pt idx="2">
                  <c:v>%FREQUENCIA PUBLICO SOLTEIRO</c:v>
                </c:pt>
                <c:pt idx="3">
                  <c:v>%FREQUENCIA PUBLICO CASAL</c:v>
                </c:pt>
                <c:pt idx="4">
                  <c:v>CUSTO MEDIO PAGO POR PESSOA</c:v>
                </c:pt>
                <c:pt idx="5">
                  <c:v>%  DE LUCRO S/ VENDAS 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5</c:v>
                </c:pt>
                <c:pt idx="3">
                  <c:v>20</c:v>
                </c:pt>
                <c:pt idx="4" formatCode="&quot;R$&quot;\ #,##0.00;[Red]&quot;R$&quot;\ #,##0.00">
                  <c:v>100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D-4E93-9F7A-2856423F537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POUSADAS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PREFERENCIA CATEG HOSPEDAGEM</c:v>
                </c:pt>
                <c:pt idx="1">
                  <c:v>% FREQUENCIA PUBLICO FAMILIA</c:v>
                </c:pt>
                <c:pt idx="2">
                  <c:v>%FREQUENCIA PUBLICO SOLTEIRO</c:v>
                </c:pt>
                <c:pt idx="3">
                  <c:v>%FREQUENCIA PUBLICO CASAL</c:v>
                </c:pt>
                <c:pt idx="4">
                  <c:v>CUSTO MEDIO PAGO POR PESSOA</c:v>
                </c:pt>
                <c:pt idx="5">
                  <c:v>%  DE LUCRO S/ VENDAS 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50</c:v>
                </c:pt>
                <c:pt idx="1">
                  <c:v>30</c:v>
                </c:pt>
                <c:pt idx="2">
                  <c:v>20</c:v>
                </c:pt>
                <c:pt idx="3">
                  <c:v>50</c:v>
                </c:pt>
                <c:pt idx="4" formatCode="&quot;R$&quot;\ #,##0.00;[Red]&quot;R$&quot;\ #,##0.00">
                  <c:v>120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DD-4E93-9F7A-2856423F537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HOTEIS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PREFERENCIA CATEG HOSPEDAGEM</c:v>
                </c:pt>
                <c:pt idx="1">
                  <c:v>% FREQUENCIA PUBLICO FAMILIA</c:v>
                </c:pt>
                <c:pt idx="2">
                  <c:v>%FREQUENCIA PUBLICO SOLTEIRO</c:v>
                </c:pt>
                <c:pt idx="3">
                  <c:v>%FREQUENCIA PUBLICO CASAL</c:v>
                </c:pt>
                <c:pt idx="4">
                  <c:v>CUSTO MEDIO PAGO POR PESSOA</c:v>
                </c:pt>
                <c:pt idx="5">
                  <c:v>%  DE LUCRO S/ VENDAS 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20</c:v>
                </c:pt>
                <c:pt idx="1">
                  <c:v>10</c:v>
                </c:pt>
                <c:pt idx="2">
                  <c:v>75</c:v>
                </c:pt>
                <c:pt idx="3">
                  <c:v>30</c:v>
                </c:pt>
                <c:pt idx="4" formatCode="&quot;R$&quot;\ #,##0.00;[Red]&quot;R$&quot;\ #,##0.00">
                  <c:v>150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DD-4E93-9F7A-2856423F5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98336"/>
        <c:axId val="121599872"/>
      </c:barChart>
      <c:catAx>
        <c:axId val="12159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1599872"/>
        <c:crosses val="autoZero"/>
        <c:auto val="1"/>
        <c:lblAlgn val="ctr"/>
        <c:lblOffset val="100"/>
        <c:noMultiLvlLbl val="0"/>
      </c:catAx>
      <c:valAx>
        <c:axId val="12159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598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</c:spPr>
        <c:txPr>
          <a:bodyPr/>
          <a:lstStyle/>
          <a:p>
            <a:pPr rtl="0">
              <a:defRPr sz="1050"/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89F5E-C9E7-4211-B6D3-54E5769EBA1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54CD44-595B-4CB3-8107-33A6413116EA}">
      <dgm:prSet phldrT="[Texto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SEDE</a:t>
          </a:r>
        </a:p>
        <a:p>
          <a:r>
            <a:rPr lang="en-US" sz="1800" b="1" dirty="0">
              <a:solidFill>
                <a:schemeClr val="bg1"/>
              </a:solidFill>
            </a:rPr>
            <a:t>Central de</a:t>
          </a:r>
        </a:p>
        <a:p>
          <a:r>
            <a:rPr lang="en-US" sz="1800" b="1" dirty="0" err="1">
              <a:solidFill>
                <a:schemeClr val="bg1"/>
              </a:solidFill>
            </a:rPr>
            <a:t>Atendimento</a:t>
          </a:r>
          <a:endParaRPr lang="en-US" sz="1800" b="1" dirty="0">
            <a:solidFill>
              <a:schemeClr val="bg1"/>
            </a:solidFill>
          </a:endParaRPr>
        </a:p>
        <a:p>
          <a:endParaRPr lang="pt-BR" sz="1600" dirty="0">
            <a:solidFill>
              <a:schemeClr val="bg1"/>
            </a:solidFill>
          </a:endParaRPr>
        </a:p>
      </dgm:t>
    </dgm:pt>
    <dgm:pt modelId="{5CCD85A6-88EE-43C3-BB3C-D18B6035B315}" type="parTrans" cxnId="{10967BE6-635E-417D-B390-3E3A8C7F5A3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20742CA2-B11F-4883-A054-3750323BBC80}" type="sibTrans" cxnId="{10967BE6-635E-417D-B390-3E3A8C7F5A34}">
      <dgm:prSet/>
      <dgm:spPr/>
      <dgm:t>
        <a:bodyPr/>
        <a:lstStyle/>
        <a:p>
          <a:endParaRPr lang="pt-BR"/>
        </a:p>
      </dgm:t>
    </dgm:pt>
    <dgm:pt modelId="{C1EF7D2E-36F8-42EB-BE8C-59AE9750B079}">
      <dgm:prSet phldrT="[Texto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sz="2000" b="1" dirty="0">
              <a:solidFill>
                <a:srgbClr val="FF0000"/>
              </a:solidFill>
            </a:rPr>
            <a:t>Franqueado</a:t>
          </a:r>
        </a:p>
        <a:p>
          <a:r>
            <a:rPr lang="pt-BR" sz="2000" b="1" dirty="0">
              <a:solidFill>
                <a:srgbClr val="FF0000"/>
              </a:solidFill>
            </a:rPr>
            <a:t>Região vale do Ribeira.</a:t>
          </a:r>
        </a:p>
      </dgm:t>
    </dgm:pt>
    <dgm:pt modelId="{F7178001-6848-48A3-BC67-C6FBB6676A98}" type="parTrans" cxnId="{3F78EA51-A8AF-4809-8D09-B8A5FB7E59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80DFB690-BC0E-4231-827D-8D66F82575A8}" type="sibTrans" cxnId="{3F78EA51-A8AF-4809-8D09-B8A5FB7E59F3}">
      <dgm:prSet/>
      <dgm:spPr/>
      <dgm:t>
        <a:bodyPr/>
        <a:lstStyle/>
        <a:p>
          <a:endParaRPr lang="pt-BR"/>
        </a:p>
      </dgm:t>
    </dgm:pt>
    <dgm:pt modelId="{FBD9BB48-A175-416C-9AF6-99E94CA6AACA}" type="pres">
      <dgm:prSet presAssocID="{F4989F5E-C9E7-4211-B6D3-54E5769EBA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0E06677-8954-49FB-AD84-306E13A004CF}" type="pres">
      <dgm:prSet presAssocID="{9D54CD44-595B-4CB3-8107-33A6413116EA}" presName="singleCycle" presStyleCnt="0"/>
      <dgm:spPr/>
    </dgm:pt>
    <dgm:pt modelId="{248606CE-64A8-469D-BFA6-FB622E686F1B}" type="pres">
      <dgm:prSet presAssocID="{9D54CD44-595B-4CB3-8107-33A6413116EA}" presName="singleCenter" presStyleLbl="node1" presStyleIdx="0" presStyleCnt="2" custScaleX="103264" custScaleY="57578" custLinFactNeighborX="-23840" custLinFactNeighborY="-21477">
        <dgm:presLayoutVars>
          <dgm:chMax val="7"/>
          <dgm:chPref val="7"/>
        </dgm:presLayoutVars>
      </dgm:prSet>
      <dgm:spPr/>
    </dgm:pt>
    <dgm:pt modelId="{A0B9FD7C-9F25-4147-B025-31D8BD082BA9}" type="pres">
      <dgm:prSet presAssocID="{F7178001-6848-48A3-BC67-C6FBB6676A98}" presName="Name56" presStyleLbl="parChTrans1D2" presStyleIdx="0" presStyleCnt="1"/>
      <dgm:spPr/>
    </dgm:pt>
    <dgm:pt modelId="{BD11ECA1-9A67-4074-BC59-ED7BBC43644A}" type="pres">
      <dgm:prSet presAssocID="{C1EF7D2E-36F8-42EB-BE8C-59AE9750B079}" presName="text0" presStyleLbl="node1" presStyleIdx="1" presStyleCnt="2" custScaleX="191196" custScaleY="57277" custRadScaleRad="34474" custRadScaleInc="40587">
        <dgm:presLayoutVars>
          <dgm:bulletEnabled val="1"/>
        </dgm:presLayoutVars>
      </dgm:prSet>
      <dgm:spPr/>
    </dgm:pt>
  </dgm:ptLst>
  <dgm:cxnLst>
    <dgm:cxn modelId="{2BA8C82D-0759-424E-9A75-0E2EFEF962AB}" type="presOf" srcId="{F4989F5E-C9E7-4211-B6D3-54E5769EBA1D}" destId="{FBD9BB48-A175-416C-9AF6-99E94CA6AACA}" srcOrd="0" destOrd="0" presId="urn:microsoft.com/office/officeart/2008/layout/RadialCluster"/>
    <dgm:cxn modelId="{437F505E-0207-4B6C-A9A8-E523D313992D}" type="presOf" srcId="{9D54CD44-595B-4CB3-8107-33A6413116EA}" destId="{248606CE-64A8-469D-BFA6-FB622E686F1B}" srcOrd="0" destOrd="0" presId="urn:microsoft.com/office/officeart/2008/layout/RadialCluster"/>
    <dgm:cxn modelId="{3F78EA51-A8AF-4809-8D09-B8A5FB7E59F3}" srcId="{9D54CD44-595B-4CB3-8107-33A6413116EA}" destId="{C1EF7D2E-36F8-42EB-BE8C-59AE9750B079}" srcOrd="0" destOrd="0" parTransId="{F7178001-6848-48A3-BC67-C6FBB6676A98}" sibTransId="{80DFB690-BC0E-4231-827D-8D66F82575A8}"/>
    <dgm:cxn modelId="{01715A9B-D740-48E4-A9BB-39A2F51E32D3}" type="presOf" srcId="{C1EF7D2E-36F8-42EB-BE8C-59AE9750B079}" destId="{BD11ECA1-9A67-4074-BC59-ED7BBC43644A}" srcOrd="0" destOrd="0" presId="urn:microsoft.com/office/officeart/2008/layout/RadialCluster"/>
    <dgm:cxn modelId="{10967BE6-635E-417D-B390-3E3A8C7F5A34}" srcId="{F4989F5E-C9E7-4211-B6D3-54E5769EBA1D}" destId="{9D54CD44-595B-4CB3-8107-33A6413116EA}" srcOrd="0" destOrd="0" parTransId="{5CCD85A6-88EE-43C3-BB3C-D18B6035B315}" sibTransId="{20742CA2-B11F-4883-A054-3750323BBC80}"/>
    <dgm:cxn modelId="{4F780AFD-C47D-4D10-9F11-2433B2CE4EB4}" type="presOf" srcId="{F7178001-6848-48A3-BC67-C6FBB6676A98}" destId="{A0B9FD7C-9F25-4147-B025-31D8BD082BA9}" srcOrd="0" destOrd="0" presId="urn:microsoft.com/office/officeart/2008/layout/RadialCluster"/>
    <dgm:cxn modelId="{61775828-EB37-4A86-8C25-2008AEE3DD44}" type="presParOf" srcId="{FBD9BB48-A175-416C-9AF6-99E94CA6AACA}" destId="{50E06677-8954-49FB-AD84-306E13A004CF}" srcOrd="0" destOrd="0" presId="urn:microsoft.com/office/officeart/2008/layout/RadialCluster"/>
    <dgm:cxn modelId="{DDC7C22B-6C01-49B0-80C7-FCDD0E888FC9}" type="presParOf" srcId="{50E06677-8954-49FB-AD84-306E13A004CF}" destId="{248606CE-64A8-469D-BFA6-FB622E686F1B}" srcOrd="0" destOrd="0" presId="urn:microsoft.com/office/officeart/2008/layout/RadialCluster"/>
    <dgm:cxn modelId="{00E39482-5608-4D9A-BE6A-C7A1A7D9F77A}" type="presParOf" srcId="{50E06677-8954-49FB-AD84-306E13A004CF}" destId="{A0B9FD7C-9F25-4147-B025-31D8BD082BA9}" srcOrd="1" destOrd="0" presId="urn:microsoft.com/office/officeart/2008/layout/RadialCluster"/>
    <dgm:cxn modelId="{5BE7051C-00E9-4DC6-B4F7-9A419FDF92A2}" type="presParOf" srcId="{50E06677-8954-49FB-AD84-306E13A004CF}" destId="{BD11ECA1-9A67-4074-BC59-ED7BBC43644A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606CE-64A8-469D-BFA6-FB622E686F1B}">
      <dsp:nvSpPr>
        <dsp:cNvPr id="0" name=""/>
        <dsp:cNvSpPr/>
      </dsp:nvSpPr>
      <dsp:spPr>
        <a:xfrm>
          <a:off x="38391" y="504002"/>
          <a:ext cx="2453825" cy="136820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SEDE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Central 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</a:rPr>
            <a:t>Atendimento</a:t>
          </a:r>
          <a:endParaRPr lang="en-US" sz="1800" b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>
            <a:solidFill>
              <a:schemeClr val="bg1"/>
            </a:solidFill>
          </a:endParaRPr>
        </a:p>
      </dsp:txBody>
      <dsp:txXfrm>
        <a:off x="105181" y="570792"/>
        <a:ext cx="2320245" cy="1234625"/>
      </dsp:txXfrm>
    </dsp:sp>
    <dsp:sp modelId="{A0B9FD7C-9F25-4147-B025-31D8BD082BA9}">
      <dsp:nvSpPr>
        <dsp:cNvPr id="0" name=""/>
        <dsp:cNvSpPr/>
      </dsp:nvSpPr>
      <dsp:spPr>
        <a:xfrm rot="3165375">
          <a:off x="1547269" y="2352359"/>
          <a:ext cx="12063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6308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1ECA1-9A67-4074-BC59-ED7BBC43644A}">
      <dsp:nvSpPr>
        <dsp:cNvPr id="0" name=""/>
        <dsp:cNvSpPr/>
      </dsp:nvSpPr>
      <dsp:spPr>
        <a:xfrm>
          <a:off x="1340079" y="2832511"/>
          <a:ext cx="3044025" cy="911905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FF0000"/>
              </a:solidFill>
            </a:rPr>
            <a:t>Franqueado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FF0000"/>
              </a:solidFill>
            </a:rPr>
            <a:t>Região vale do Ribeira.</a:t>
          </a:r>
        </a:p>
      </dsp:txBody>
      <dsp:txXfrm>
        <a:off x="1384595" y="2877027"/>
        <a:ext cx="2954993" cy="822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5E832-BD78-46BA-8E28-5D1F5253B9B7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7EDAC-4EE2-40C8-A51A-72457AC9B8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28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20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71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78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95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67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40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79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93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01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03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98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E4100">
                <a:alpha val="64000"/>
              </a:srgbClr>
            </a:gs>
            <a:gs pos="40000">
              <a:srgbClr val="FE4100">
                <a:alpha val="65000"/>
              </a:srgbClr>
            </a:gs>
            <a:gs pos="100000">
              <a:srgbClr val="FE41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40059" cy="234902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Procurando uma Franquia</a:t>
            </a:r>
            <a:b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iniciar seu próprio negocio?</a:t>
            </a: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280920" cy="85885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pt-B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Conheça o Club de Férias e veja as vantagens de ser um Franqueado.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83250"/>
            <a:ext cx="2404815" cy="105811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907855" y="6279703"/>
            <a:ext cx="592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clubdeferias.com.br / clubdeferias.tur.br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907856" y="5805264"/>
            <a:ext cx="592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(11) 3101-4002 / (11) 3101-5855</a:t>
            </a:r>
          </a:p>
        </p:txBody>
      </p:sp>
    </p:spTree>
    <p:extLst>
      <p:ext uri="{BB962C8B-B14F-4D97-AF65-F5344CB8AC3E}">
        <p14:creationId xmlns:p14="http://schemas.microsoft.com/office/powerpoint/2010/main" val="185130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Resultado de imagem para IBGE"/>
          <p:cNvSpPr>
            <a:spLocks noChangeAspect="1" noChangeArrowheads="1"/>
          </p:cNvSpPr>
          <p:nvPr/>
        </p:nvSpPr>
        <p:spPr bwMode="auto">
          <a:xfrm>
            <a:off x="20846" y="610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49" y="590022"/>
            <a:ext cx="1373860" cy="11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42" y="3870940"/>
            <a:ext cx="1199555" cy="119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12" y="1903010"/>
            <a:ext cx="1080120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2" y="5546667"/>
            <a:ext cx="1800200" cy="98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82" y="556725"/>
            <a:ext cx="197841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03010"/>
            <a:ext cx="1199556" cy="119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97" y="3990375"/>
            <a:ext cx="202193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14" y="5087851"/>
            <a:ext cx="2275327" cy="151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61" y="3990375"/>
            <a:ext cx="1924112" cy="90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17" y="2150126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02" y="590022"/>
            <a:ext cx="1935831" cy="120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19" y="602260"/>
            <a:ext cx="1445465" cy="116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84" y="5564501"/>
            <a:ext cx="2808312" cy="96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69" y="2061697"/>
            <a:ext cx="1316862" cy="131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 rot="16200000">
            <a:off x="-2875003" y="2875002"/>
            <a:ext cx="6858003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rgbClr val="FF0000"/>
                </a:solidFill>
              </a:rPr>
              <a:t>CLIENTES</a:t>
            </a:r>
          </a:p>
        </p:txBody>
      </p:sp>
    </p:spTree>
    <p:extLst>
      <p:ext uri="{BB962C8B-B14F-4D97-AF65-F5344CB8AC3E}">
        <p14:creationId xmlns:p14="http://schemas.microsoft.com/office/powerpoint/2010/main" val="293656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2932758" y="2981025"/>
            <a:ext cx="6885383" cy="923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Futuros produtos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5261"/>
            <a:ext cx="3869734" cy="30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87624" y="-53518"/>
            <a:ext cx="35909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PASSAGENS </a:t>
            </a:r>
          </a:p>
          <a:p>
            <a:pPr algn="ctr"/>
            <a:r>
              <a:rPr lang="pt-BR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RODOVIARIAS</a:t>
            </a:r>
          </a:p>
        </p:txBody>
      </p:sp>
    </p:spTree>
    <p:extLst>
      <p:ext uri="{BB962C8B-B14F-4D97-AF65-F5344CB8AC3E}">
        <p14:creationId xmlns:p14="http://schemas.microsoft.com/office/powerpoint/2010/main" val="385022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975147" y="2938636"/>
            <a:ext cx="6858000" cy="980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</a:rPr>
              <a:t>Analise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região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br>
              <a:rPr lang="en-US" sz="3200" b="1" dirty="0">
                <a:effectLst/>
              </a:rPr>
            </a:br>
            <a:r>
              <a:rPr lang="en-US" sz="3200" b="1" dirty="0" err="1">
                <a:solidFill>
                  <a:srgbClr val="FF0000"/>
                </a:solidFill>
                <a:effectLst/>
              </a:rPr>
              <a:t>Periodo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Jan a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Dez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2015</a:t>
            </a:r>
            <a:endParaRPr lang="pt-BR" sz="3200" b="1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449779"/>
              </p:ext>
            </p:extLst>
          </p:nvPr>
        </p:nvGraphicFramePr>
        <p:xfrm>
          <a:off x="1259632" y="1196752"/>
          <a:ext cx="74168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1115616" y="5445223"/>
            <a:ext cx="3888432" cy="1080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rgbClr val="FF0000"/>
                </a:solidFill>
              </a:rPr>
              <a:t>Media de Ligações  por mês – 100</a:t>
            </a:r>
          </a:p>
          <a:p>
            <a:r>
              <a:rPr lang="pt-BR" sz="1600" b="1" dirty="0">
                <a:solidFill>
                  <a:srgbClr val="FF0000"/>
                </a:solidFill>
              </a:rPr>
              <a:t>Media Vendas por mês  - 10 reservas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148064" y="5445224"/>
            <a:ext cx="3744416" cy="1080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rgbClr val="FF0000"/>
                </a:solidFill>
              </a:rPr>
              <a:t>Media Valores Vendas- R$ 12.000,00 </a:t>
            </a:r>
          </a:p>
          <a:p>
            <a:r>
              <a:rPr lang="pt-BR" sz="1600" b="1" dirty="0">
                <a:solidFill>
                  <a:srgbClr val="FF0000"/>
                </a:solidFill>
              </a:rPr>
              <a:t>Media Lucro liquido Por Mês – 30%</a:t>
            </a:r>
          </a:p>
        </p:txBody>
      </p:sp>
    </p:spTree>
    <p:extLst>
      <p:ext uri="{BB962C8B-B14F-4D97-AF65-F5344CB8AC3E}">
        <p14:creationId xmlns:p14="http://schemas.microsoft.com/office/powerpoint/2010/main" val="187158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1196752"/>
            <a:ext cx="79724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Enviar</a:t>
            </a:r>
            <a:r>
              <a:rPr lang="en-US" sz="2400" b="1" dirty="0"/>
              <a:t> e-mails de </a:t>
            </a:r>
            <a:r>
              <a:rPr lang="en-US" sz="2400" b="1" dirty="0" err="1"/>
              <a:t>divulgação</a:t>
            </a:r>
            <a:r>
              <a:rPr lang="en-US" sz="2400" b="1" dirty="0"/>
              <a:t>  </a:t>
            </a:r>
            <a:r>
              <a:rPr lang="en-US" sz="2400" b="1" dirty="0" err="1"/>
              <a:t>para</a:t>
            </a:r>
            <a:r>
              <a:rPr lang="en-US" sz="2400" b="1" dirty="0"/>
              <a:t>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associados</a:t>
            </a:r>
            <a:r>
              <a:rPr lang="en-US" sz="2400" b="1" dirty="0"/>
              <a:t>. </a:t>
            </a:r>
          </a:p>
          <a:p>
            <a:endParaRPr lang="en-US" sz="2400" b="1" dirty="0"/>
          </a:p>
          <a:p>
            <a:r>
              <a:rPr lang="en-US" sz="2400" b="1" dirty="0" err="1"/>
              <a:t>Anexar</a:t>
            </a:r>
            <a:r>
              <a:rPr lang="en-US" sz="2400" b="1" dirty="0"/>
              <a:t> </a:t>
            </a:r>
            <a:r>
              <a:rPr lang="en-US" sz="2400" b="1" dirty="0" err="1"/>
              <a:t>folheto</a:t>
            </a:r>
            <a:r>
              <a:rPr lang="en-US" sz="2400" b="1" dirty="0"/>
              <a:t> </a:t>
            </a:r>
            <a:r>
              <a:rPr lang="en-US" sz="2400" b="1" dirty="0" err="1"/>
              <a:t>ao</a:t>
            </a:r>
            <a:r>
              <a:rPr lang="en-US" sz="2400" b="1" dirty="0"/>
              <a:t> </a:t>
            </a:r>
            <a:r>
              <a:rPr lang="en-US" sz="2400" b="1" dirty="0" err="1"/>
              <a:t>hollerit</a:t>
            </a:r>
            <a:r>
              <a:rPr lang="en-US" sz="2400" b="1" dirty="0"/>
              <a:t> dos </a:t>
            </a:r>
            <a:r>
              <a:rPr lang="en-US" sz="2400" b="1" dirty="0" err="1"/>
              <a:t>associados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Visitar</a:t>
            </a:r>
            <a:r>
              <a:rPr lang="en-US" sz="2400" b="1" dirty="0"/>
              <a:t> </a:t>
            </a:r>
            <a:r>
              <a:rPr lang="en-US" sz="2400" b="1" dirty="0" err="1"/>
              <a:t>todas</a:t>
            </a:r>
            <a:r>
              <a:rPr lang="en-US" sz="2400" b="1" dirty="0"/>
              <a:t> as </a:t>
            </a:r>
            <a:r>
              <a:rPr lang="en-US" sz="2400" b="1" dirty="0" err="1"/>
              <a:t>Associações</a:t>
            </a:r>
            <a:r>
              <a:rPr lang="en-US" sz="2400" b="1" dirty="0"/>
              <a:t>, </a:t>
            </a:r>
            <a:r>
              <a:rPr lang="en-US" sz="2400" b="1" dirty="0" err="1"/>
              <a:t>Federações</a:t>
            </a:r>
            <a:r>
              <a:rPr lang="en-US" sz="2400" b="1" dirty="0"/>
              <a:t> e </a:t>
            </a:r>
            <a:r>
              <a:rPr lang="en-US" sz="2400" b="1" dirty="0" err="1"/>
              <a:t>Sindicatos</a:t>
            </a:r>
            <a:r>
              <a:rPr lang="en-US" sz="2400" b="1" dirty="0"/>
              <a:t> das </a:t>
            </a:r>
          </a:p>
          <a:p>
            <a:r>
              <a:rPr lang="en-US" sz="2400" b="1" dirty="0" err="1"/>
              <a:t>Regiões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Fazer</a:t>
            </a:r>
            <a:r>
              <a:rPr lang="en-US" sz="2400" b="1" dirty="0"/>
              <a:t> </a:t>
            </a:r>
            <a:r>
              <a:rPr lang="en-US" sz="2400" b="1" dirty="0" err="1"/>
              <a:t>ação</a:t>
            </a:r>
            <a:r>
              <a:rPr lang="en-US" sz="2400" b="1" dirty="0"/>
              <a:t> Café da </a:t>
            </a:r>
            <a:r>
              <a:rPr lang="en-US" sz="2400" b="1" dirty="0" err="1"/>
              <a:t>Manhã</a:t>
            </a:r>
            <a:r>
              <a:rPr lang="en-US" sz="2400" b="1" dirty="0"/>
              <a:t> com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Presidentes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Divulgação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jornais</a:t>
            </a:r>
            <a:r>
              <a:rPr lang="en-US" sz="2400" b="1" dirty="0"/>
              <a:t>, mural das </a:t>
            </a:r>
            <a:r>
              <a:rPr lang="en-US" sz="2400" b="1" dirty="0" err="1"/>
              <a:t>Associações</a:t>
            </a:r>
            <a:r>
              <a:rPr lang="en-US" sz="2400" b="1" dirty="0"/>
              <a:t>, Etc…</a:t>
            </a:r>
          </a:p>
          <a:p>
            <a:endParaRPr lang="en-US" sz="2400" b="1" dirty="0"/>
          </a:p>
          <a:p>
            <a:r>
              <a:rPr lang="en-US" sz="2400" b="1" dirty="0" err="1"/>
              <a:t>Colocar</a:t>
            </a:r>
            <a:r>
              <a:rPr lang="en-US" sz="2400" b="1" dirty="0"/>
              <a:t> </a:t>
            </a:r>
            <a:r>
              <a:rPr lang="en-US" sz="2400" b="1" dirty="0" err="1"/>
              <a:t>Baners</a:t>
            </a:r>
            <a:r>
              <a:rPr lang="en-US" sz="2400" b="1" dirty="0"/>
              <a:t>  de </a:t>
            </a:r>
            <a:r>
              <a:rPr lang="en-US" sz="2400" b="1" dirty="0" err="1"/>
              <a:t>divulgação</a:t>
            </a:r>
            <a:r>
              <a:rPr lang="en-US" sz="2400" b="1" dirty="0"/>
              <a:t> da </a:t>
            </a:r>
            <a:r>
              <a:rPr lang="en-US" sz="2400" b="1" dirty="0" err="1"/>
              <a:t>marca</a:t>
            </a:r>
            <a:r>
              <a:rPr lang="en-US" sz="2400" b="1" dirty="0"/>
              <a:t> Club de ferias </a:t>
            </a:r>
          </a:p>
          <a:p>
            <a:r>
              <a:rPr lang="en-US" sz="2400" b="1" dirty="0" err="1"/>
              <a:t>nas</a:t>
            </a:r>
            <a:r>
              <a:rPr lang="en-US" sz="2400" b="1" dirty="0"/>
              <a:t> </a:t>
            </a:r>
            <a:r>
              <a:rPr lang="en-US" sz="2400" b="1" dirty="0" err="1"/>
              <a:t>Associações</a:t>
            </a:r>
            <a:r>
              <a:rPr lang="en-US" sz="2400" b="1" dirty="0"/>
              <a:t>, Etc…</a:t>
            </a:r>
          </a:p>
          <a:p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 rot="16200000">
            <a:off x="-2931998" y="2922513"/>
            <a:ext cx="6858000" cy="1012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ooper Black" pitchFamily="18" charset="0"/>
              </a:rPr>
              <a:t>Estrategia</a:t>
            </a:r>
            <a:r>
              <a:rPr lang="en-US" sz="4000" dirty="0">
                <a:solidFill>
                  <a:srgbClr val="FF0000"/>
                </a:solidFill>
                <a:latin typeface="Cooper Black" pitchFamily="18" charset="0"/>
              </a:rPr>
              <a:t> de </a:t>
            </a:r>
            <a:r>
              <a:rPr lang="en-US" sz="4000" dirty="0" err="1">
                <a:solidFill>
                  <a:srgbClr val="FF0000"/>
                </a:solidFill>
                <a:latin typeface="Cooper Black" pitchFamily="18" charset="0"/>
              </a:rPr>
              <a:t>vendas</a:t>
            </a:r>
            <a:r>
              <a:rPr lang="en-US" sz="40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BR" sz="40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20" y="764704"/>
            <a:ext cx="3429272" cy="368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 rot="16200000">
            <a:off x="-3012721" y="3002720"/>
            <a:ext cx="6885741" cy="849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oper Black" pitchFamily="18" charset="0"/>
              </a:rPr>
              <a:t>Material de </a:t>
            </a:r>
            <a:r>
              <a:rPr lang="en-US" sz="3600" dirty="0" err="1">
                <a:solidFill>
                  <a:srgbClr val="FF0000"/>
                </a:solidFill>
                <a:latin typeface="Cooper Black" pitchFamily="18" charset="0"/>
              </a:rPr>
              <a:t>divulgação</a:t>
            </a:r>
            <a:r>
              <a:rPr lang="en-US" sz="36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BR" sz="36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98512" y="-387424"/>
            <a:ext cx="5834608" cy="10129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Cooper Black" pitchFamily="18" charset="0"/>
              </a:rPr>
              <a:t>folheto</a:t>
            </a:r>
            <a:r>
              <a:rPr lang="en-US" sz="32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BR" sz="32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057872" y="1335906"/>
            <a:ext cx="7634808" cy="10129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Cooper Black" pitchFamily="18" charset="0"/>
              </a:rPr>
              <a:t>E-MAILS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ooper Black" pitchFamily="18" charset="0"/>
              </a:rPr>
              <a:t>MARKETING</a:t>
            </a:r>
            <a:endParaRPr lang="pt-BR" sz="32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2376264"/>
            <a:ext cx="4379979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976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62036" y="673532"/>
            <a:ext cx="436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Franquia – R$ 10.000,00.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59632" y="1844824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Comissionamento</a:t>
            </a:r>
            <a:r>
              <a:rPr lang="en-US" sz="2800" b="1" dirty="0"/>
              <a:t> - 70% </a:t>
            </a:r>
            <a:r>
              <a:rPr lang="en-US" sz="2800" b="1" dirty="0" err="1"/>
              <a:t>sobre</a:t>
            </a:r>
            <a:r>
              <a:rPr lang="en-US" sz="2800" b="1" dirty="0"/>
              <a:t> </a:t>
            </a:r>
            <a:r>
              <a:rPr lang="en-US" sz="2800" b="1" dirty="0" err="1"/>
              <a:t>lucro</a:t>
            </a:r>
            <a:r>
              <a:rPr lang="en-US" sz="2800" b="1" dirty="0"/>
              <a:t> </a:t>
            </a:r>
            <a:r>
              <a:rPr lang="en-US" sz="2800" b="1" dirty="0" err="1"/>
              <a:t>liquido</a:t>
            </a:r>
            <a:r>
              <a:rPr lang="en-US" sz="2800" b="1" dirty="0"/>
              <a:t>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59632" y="3068960"/>
            <a:ext cx="825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Royalties </a:t>
            </a:r>
            <a:r>
              <a:rPr lang="en-US" sz="2800" b="1" dirty="0" err="1"/>
              <a:t>Franqueadora</a:t>
            </a:r>
            <a:r>
              <a:rPr lang="en-US" sz="2800" b="1" dirty="0"/>
              <a:t> – 30% s/ </a:t>
            </a:r>
            <a:r>
              <a:rPr lang="en-US" sz="2800" b="1" dirty="0" err="1"/>
              <a:t>lucro</a:t>
            </a:r>
            <a:r>
              <a:rPr lang="en-US" sz="2800" b="1" dirty="0"/>
              <a:t> </a:t>
            </a:r>
            <a:r>
              <a:rPr lang="en-US" sz="2800" b="1" dirty="0" err="1"/>
              <a:t>liquido</a:t>
            </a:r>
            <a:r>
              <a:rPr lang="en-US" sz="2800" b="1" dirty="0"/>
              <a:t>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59632" y="4417948"/>
            <a:ext cx="6677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Folheteria</a:t>
            </a:r>
            <a:r>
              <a:rPr lang="en-US" sz="2800" b="1" dirty="0"/>
              <a:t> – 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conta</a:t>
            </a:r>
            <a:r>
              <a:rPr lang="en-US" sz="2800" b="1" dirty="0"/>
              <a:t> do </a:t>
            </a:r>
            <a:r>
              <a:rPr lang="en-US" sz="2800" b="1" dirty="0" err="1"/>
              <a:t>franquiado</a:t>
            </a:r>
            <a:r>
              <a:rPr lang="en-US" sz="2800" b="1" dirty="0"/>
              <a:t>.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31640" y="5570076"/>
            <a:ext cx="6575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Baners</a:t>
            </a:r>
            <a:r>
              <a:rPr lang="en-US" sz="2800" b="1" dirty="0"/>
              <a:t> – </a:t>
            </a:r>
            <a:r>
              <a:rPr lang="en-US" sz="2800" b="1" dirty="0" err="1"/>
              <a:t>Concederemos</a:t>
            </a:r>
            <a:r>
              <a:rPr lang="en-US" sz="2800" b="1" dirty="0"/>
              <a:t>  um </a:t>
            </a:r>
            <a:r>
              <a:rPr lang="en-US" sz="2800" b="1" dirty="0" err="1"/>
              <a:t>cortesia</a:t>
            </a:r>
            <a:r>
              <a:rPr lang="en-US" sz="2800" b="1" dirty="0"/>
              <a:t>.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 rot="16200000">
            <a:off x="-2962331" y="2911420"/>
            <a:ext cx="6880186" cy="1012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Cooper Black" pitchFamily="18" charset="0"/>
              </a:rPr>
              <a:t>Custo</a:t>
            </a:r>
            <a:r>
              <a:rPr lang="en-US" sz="4800" dirty="0">
                <a:solidFill>
                  <a:srgbClr val="FF0000"/>
                </a:solidFill>
                <a:latin typeface="Cooper Black" pitchFamily="18" charset="0"/>
              </a:rPr>
              <a:t> da </a:t>
            </a:r>
            <a:r>
              <a:rPr lang="en-US" sz="4800" dirty="0" err="1">
                <a:solidFill>
                  <a:srgbClr val="FF0000"/>
                </a:solidFill>
                <a:latin typeface="Cooper Black" pitchFamily="18" charset="0"/>
              </a:rPr>
              <a:t>Franquia</a:t>
            </a:r>
            <a:r>
              <a:rPr lang="en-US" sz="48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BR" sz="48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9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03956"/>
            <a:ext cx="784887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sz="1600" b="1" dirty="0">
                <a:solidFill>
                  <a:srgbClr val="002060"/>
                </a:solidFill>
              </a:rPr>
              <a:t>Empresa de benefícios com capital totalmente nacional, projetado e estruturado na prestação de serviços econômicos em lazer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e cultura.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b="1" dirty="0">
              <a:solidFill>
                <a:srgbClr val="002060"/>
              </a:solidFill>
            </a:endParaRPr>
          </a:p>
          <a:p>
            <a:r>
              <a:rPr lang="pt-BR" sz="1600" b="1" dirty="0">
                <a:solidFill>
                  <a:srgbClr val="002060"/>
                </a:solidFill>
              </a:rPr>
              <a:t>Criada há mais de 29 anos, se consolidou a partir de parcerias com diversos segmentos do mercado e empresários que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perceberam no propósito do Club de Férias, uma maneira de enfrentar desafios destes tempos globalizados oferecendo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benefícios reais.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b="1" dirty="0">
              <a:solidFill>
                <a:srgbClr val="002060"/>
              </a:solidFill>
            </a:endParaRPr>
          </a:p>
          <a:p>
            <a:r>
              <a:rPr lang="pt-BR" sz="1600" b="1" dirty="0">
                <a:solidFill>
                  <a:srgbClr val="002060"/>
                </a:solidFill>
              </a:rPr>
              <a:t>É reconhecido por diversas entidades por se destacar no mercado brasileiro, cuja excelência na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qualidade de seus produtos que contribuem efetivamente para o desenvolvimento </a:t>
            </a:r>
            <a:r>
              <a:rPr lang="pt-BR" sz="1600" b="1" dirty="0" err="1">
                <a:solidFill>
                  <a:srgbClr val="002060"/>
                </a:solidFill>
              </a:rPr>
              <a:t>sócio-economico</a:t>
            </a:r>
            <a:r>
              <a:rPr lang="pt-BR" sz="1600" b="1" dirty="0">
                <a:solidFill>
                  <a:srgbClr val="002060"/>
                </a:solidFill>
              </a:rPr>
              <a:t> do pais,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valorizando o produto e a cultura nacional.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b="1" dirty="0">
              <a:solidFill>
                <a:srgbClr val="002060"/>
              </a:solidFill>
            </a:endParaRPr>
          </a:p>
          <a:p>
            <a:r>
              <a:rPr lang="pt-BR" sz="1600" b="1" dirty="0">
                <a:solidFill>
                  <a:srgbClr val="002060"/>
                </a:solidFill>
              </a:rPr>
              <a:t>O denominador comum entre os </a:t>
            </a:r>
            <a:r>
              <a:rPr lang="pt-BR" sz="1600" b="1" dirty="0" err="1">
                <a:solidFill>
                  <a:srgbClr val="002060"/>
                </a:solidFill>
              </a:rPr>
              <a:t>empreendores</a:t>
            </a:r>
            <a:r>
              <a:rPr lang="pt-BR" sz="1600" b="1" dirty="0">
                <a:solidFill>
                  <a:srgbClr val="002060"/>
                </a:solidFill>
              </a:rPr>
              <a:t> é a visão clara de que apenas a excelência dos serviços e uma gestão arrojada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e progressista, permitirá garantir o crescimento e o sucesso de todos.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b="1" dirty="0">
              <a:solidFill>
                <a:srgbClr val="002060"/>
              </a:solidFill>
            </a:endParaRPr>
          </a:p>
          <a:p>
            <a:r>
              <a:rPr lang="pt-BR" sz="1600" b="1" dirty="0">
                <a:solidFill>
                  <a:srgbClr val="002060"/>
                </a:solidFill>
              </a:rPr>
              <a:t>Prestar o melhor serviço, atingir e manter a satisfação plena de nossos usuários é o nosso objetivo!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b="1" dirty="0">
              <a:solidFill>
                <a:srgbClr val="002060"/>
              </a:solidFill>
            </a:endParaRPr>
          </a:p>
          <a:p>
            <a:r>
              <a:rPr lang="pt-BR" sz="1600" b="1" dirty="0">
                <a:solidFill>
                  <a:srgbClr val="002060"/>
                </a:solidFill>
              </a:rPr>
              <a:t>Tornando-se associado, você poderá se hospedar em qualquer uma das nossas colônias de norte a sul do país e aproveitar o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que há de melhor em lazer, acomodação e alimentação.</a:t>
            </a:r>
            <a:endParaRPr lang="pt-BR" sz="1600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 rot="16200000">
            <a:off x="-2931998" y="2922513"/>
            <a:ext cx="6858000" cy="1012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ooper Black" pitchFamily="18" charset="0"/>
              </a:rPr>
              <a:t>Nossa</a:t>
            </a:r>
            <a:r>
              <a:rPr lang="en-US" sz="40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ooper Black" pitchFamily="18" charset="0"/>
              </a:rPr>
              <a:t>Historia</a:t>
            </a:r>
            <a:r>
              <a:rPr lang="en-US" sz="40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BR" sz="4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7848872" cy="102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8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2576464" y="1484784"/>
            <a:ext cx="72008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stCxn id="20" idx="1"/>
          </p:cNvCxnSpPr>
          <p:nvPr/>
        </p:nvCxnSpPr>
        <p:spPr>
          <a:xfrm flipH="1" flipV="1">
            <a:off x="4520680" y="4653136"/>
            <a:ext cx="1347464" cy="11161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634808" cy="101297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Cooper Black" pitchFamily="18" charset="0"/>
              </a:rPr>
              <a:t>Estrutura</a:t>
            </a:r>
            <a:r>
              <a:rPr lang="en-US" sz="4800" dirty="0">
                <a:latin typeface="Cooper Black" pitchFamily="18" charset="0"/>
              </a:rPr>
              <a:t> </a:t>
            </a:r>
            <a:endParaRPr lang="pt-BR" sz="4800" dirty="0">
              <a:latin typeface="Cooper Black" pitchFamily="18" charset="0"/>
            </a:endParaRPr>
          </a:p>
        </p:txBody>
      </p:sp>
      <p:graphicFrame>
        <p:nvGraphicFramePr>
          <p:cNvPr id="17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691189"/>
              </p:ext>
            </p:extLst>
          </p:nvPr>
        </p:nvGraphicFramePr>
        <p:xfrm>
          <a:off x="251520" y="980728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tângulo de cantos arredondados 19"/>
          <p:cNvSpPr/>
          <p:nvPr/>
        </p:nvSpPr>
        <p:spPr>
          <a:xfrm>
            <a:off x="5868144" y="5301208"/>
            <a:ext cx="280831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Responsavel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pelo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atendimento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reservas</a:t>
            </a:r>
            <a:r>
              <a:rPr lang="en-US" b="1" dirty="0">
                <a:solidFill>
                  <a:srgbClr val="FF0000"/>
                </a:solidFill>
              </a:rPr>
              <a:t> e </a:t>
            </a:r>
            <a:r>
              <a:rPr lang="en-US" b="1" dirty="0" err="1">
                <a:solidFill>
                  <a:srgbClr val="FF0000"/>
                </a:solidFill>
              </a:rPr>
              <a:t>manutenção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clientes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44" y="1052736"/>
            <a:ext cx="2448272" cy="10344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reto 7"/>
          <p:cNvCxnSpPr/>
          <p:nvPr/>
        </p:nvCxnSpPr>
        <p:spPr>
          <a:xfrm>
            <a:off x="5744816" y="1556792"/>
            <a:ext cx="1059432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6536904" y="1628800"/>
            <a:ext cx="2499592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>
                <a:solidFill>
                  <a:srgbClr val="FF0000"/>
                </a:solidFill>
              </a:rPr>
              <a:t>Responsavel</a:t>
            </a:r>
            <a:r>
              <a:rPr lang="pt-BR" sz="1600" b="1" dirty="0">
                <a:solidFill>
                  <a:srgbClr val="FF0000"/>
                </a:solidFill>
              </a:rPr>
              <a:t> por Suporte, </a:t>
            </a:r>
            <a:r>
              <a:rPr lang="pt-BR" sz="1600" b="1" dirty="0" err="1">
                <a:solidFill>
                  <a:srgbClr val="FF0000"/>
                </a:solidFill>
              </a:rPr>
              <a:t>Sac</a:t>
            </a:r>
            <a:r>
              <a:rPr lang="pt-BR" sz="1600" b="1" dirty="0">
                <a:solidFill>
                  <a:srgbClr val="FF0000"/>
                </a:solidFill>
              </a:rPr>
              <a:t> e acordo com Fornecedores</a:t>
            </a:r>
          </a:p>
        </p:txBody>
      </p:sp>
    </p:spTree>
    <p:extLst>
      <p:ext uri="{BB962C8B-B14F-4D97-AF65-F5344CB8AC3E}">
        <p14:creationId xmlns:p14="http://schemas.microsoft.com/office/powerpoint/2010/main" val="181519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" y="116632"/>
            <a:ext cx="9026886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634808" cy="101297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Cooper Black" pitchFamily="18" charset="0"/>
              </a:rPr>
              <a:t>Mapa</a:t>
            </a:r>
            <a:r>
              <a:rPr lang="en-US" sz="4800" dirty="0">
                <a:solidFill>
                  <a:srgbClr val="FF0000"/>
                </a:solidFill>
                <a:latin typeface="Cooper Black" pitchFamily="18" charset="0"/>
              </a:rPr>
              <a:t> Salvador  </a:t>
            </a:r>
            <a:endParaRPr lang="pt-BR" sz="48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5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7238"/>
            <a:ext cx="9036496" cy="675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02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84976" cy="63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84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2007"/>
            <a:ext cx="8928991" cy="67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3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1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0" y="0"/>
            <a:ext cx="825718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 rot="16200000">
            <a:off x="-3017538" y="2981027"/>
            <a:ext cx="688538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Reservas Online</a:t>
            </a:r>
            <a:endParaRPr lang="pt-B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364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232</Words>
  <Application>Microsoft Office PowerPoint</Application>
  <PresentationFormat>Apresentação na tela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Cooper Black</vt:lpstr>
      <vt:lpstr>Tema do Office</vt:lpstr>
      <vt:lpstr>Procurando uma Franquia Para iniciar seu próprio negocio?</vt:lpstr>
      <vt:lpstr>Nossa Historia </vt:lpstr>
      <vt:lpstr>Estrutura </vt:lpstr>
      <vt:lpstr>Mapa Salvador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Analise região  Periodo Jan a Dez 2015</vt:lpstr>
      <vt:lpstr>Estrategia de vendas </vt:lpstr>
      <vt:lpstr>Material de divulgação </vt:lpstr>
      <vt:lpstr>Custo da Franquia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</dc:creator>
  <cp:lastModifiedBy>Cassio de Jesus Cardoso</cp:lastModifiedBy>
  <cp:revision>222</cp:revision>
  <dcterms:created xsi:type="dcterms:W3CDTF">2014-02-26T14:52:07Z</dcterms:created>
  <dcterms:modified xsi:type="dcterms:W3CDTF">2017-05-02T20:10:24Z</dcterms:modified>
</cp:coreProperties>
</file>